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87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43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2122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61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890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84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589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31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63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2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5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72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55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71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8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2B6A-BDAD-40F4-8A93-01AB1DEC995E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E86041-AC03-481F-8BB7-FF5AD141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28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275" y="-531649"/>
            <a:ext cx="6817906" cy="2284250"/>
          </a:xfrm>
        </p:spPr>
        <p:txBody>
          <a:bodyPr/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</a:rPr>
              <a:t>Стрес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sr-Cyrl-R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Шта нам се догађа?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293" y="1931461"/>
            <a:ext cx="4837925" cy="51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73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Опасне и угрожавајуће ситуације изазивају различите реакције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70" y="2187132"/>
            <a:ext cx="10515600" cy="4351338"/>
          </a:xfrm>
        </p:spPr>
        <p:txBody>
          <a:bodyPr/>
          <a:lstStyle/>
          <a:p>
            <a:r>
              <a:rPr lang="sr-Cyrl-RS" sz="3600" dirty="0">
                <a:solidFill>
                  <a:schemeClr val="accent2">
                    <a:lumMod val="50000"/>
                  </a:schemeClr>
                </a:solidFill>
              </a:rPr>
              <a:t>Осећајне </a:t>
            </a:r>
          </a:p>
          <a:p>
            <a:r>
              <a:rPr lang="sr-Cyrl-RS" sz="3600" dirty="0">
                <a:solidFill>
                  <a:schemeClr val="accent2">
                    <a:lumMod val="50000"/>
                  </a:schemeClr>
                </a:solidFill>
              </a:rPr>
              <a:t>Мисаоне</a:t>
            </a:r>
          </a:p>
          <a:p>
            <a:r>
              <a:rPr lang="sr-Cyrl-RS" sz="3600" dirty="0">
                <a:solidFill>
                  <a:schemeClr val="accent2">
                    <a:lumMod val="50000"/>
                  </a:schemeClr>
                </a:solidFill>
              </a:rPr>
              <a:t>Телесне</a:t>
            </a:r>
          </a:p>
          <a:p>
            <a:r>
              <a:rPr lang="sr-Cyrl-RS" sz="3600" dirty="0">
                <a:solidFill>
                  <a:schemeClr val="accent2">
                    <a:lumMod val="50000"/>
                  </a:schemeClr>
                </a:solidFill>
              </a:rPr>
              <a:t>Реакције у понашању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76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Осећајне реакције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4359"/>
            <a:ext cx="10515600" cy="4351338"/>
          </a:xfrm>
        </p:spPr>
        <p:txBody>
          <a:bodyPr>
            <a:noAutofit/>
          </a:bodyPr>
          <a:lstStyle/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Страх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Збуњеност и забринутост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Брига за себе и друге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Туга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Љутња, бес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Промене расположења - раздражљивост и мрзовоља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Отупелост, залеђеност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Стид, кривица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8940" y="201706"/>
            <a:ext cx="3496978" cy="55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25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Мисаоне реакције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2635"/>
            <a:ext cx="8596668" cy="3880773"/>
          </a:xfrm>
        </p:spPr>
        <p:txBody>
          <a:bodyPr>
            <a:noAutofit/>
          </a:bodyPr>
          <a:lstStyle/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„Збрка у глави“, расејаност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Избегавање разговора о опасности / потреба да се учестало прича о томе 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Размишљање о личној сигурности и сигурности блиских особа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Губитак интересовања за уобичајене                          теме, активности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Постављање питања о смислу живота, судбини, будућности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5177" y="3616252"/>
            <a:ext cx="3574312" cy="35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7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Телесне реакције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Губитак апетита / претерано узимање хране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Мучнина, сметња са варењем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Главобоља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Немир, потреба за кретањем / стални умор</a:t>
            </a:r>
          </a:p>
          <a:p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Претерано спавање / проблеми са спавањем (несаница, често буђење, ружни снови...)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7422" y="2647507"/>
            <a:ext cx="2161387" cy="47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79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41498"/>
            <a:ext cx="8596668" cy="1320800"/>
          </a:xfrm>
        </p:spPr>
        <p:txBody>
          <a:bodyPr>
            <a:norm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Реакције у понашању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Потреба да се стално буде у контакту са другим људима</a:t>
            </a:r>
          </a:p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Склоност ка повлачењу и осамљивању</a:t>
            </a:r>
          </a:p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Раздражљивост</a:t>
            </a:r>
          </a:p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Брзе и бурне реакције</a:t>
            </a:r>
          </a:p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Агресивност</a:t>
            </a:r>
          </a:p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Викање</a:t>
            </a:r>
          </a:p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Изненадно плакање </a:t>
            </a:r>
          </a:p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Превише времена за рачунаром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54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4419" y="2782044"/>
            <a:ext cx="3416570" cy="4915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Важно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2160589"/>
            <a:ext cx="8788227" cy="3880773"/>
          </a:xfrm>
        </p:spPr>
        <p:txBody>
          <a:bodyPr/>
          <a:lstStyle/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Свако од нас покушава на свој начин да изађе на крај са оним шта нам се дешава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Све наведене реакције (и још многе друге)  су </a:t>
            </a:r>
            <a:r>
              <a:rPr lang="sr-Cyrl-RS" sz="3000" b="1" u="sng" dirty="0">
                <a:solidFill>
                  <a:schemeClr val="accent2">
                    <a:lumMod val="50000"/>
                  </a:schemeClr>
                </a:solidFill>
              </a:rPr>
              <a:t>нормалне реакције </a:t>
            </a:r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на неуобичајен</a:t>
            </a:r>
            <a:r>
              <a:rPr lang="sr-Latn-RS" sz="3000" dirty="0">
                <a:solidFill>
                  <a:schemeClr val="accent2">
                    <a:lumMod val="50000"/>
                  </a:schemeClr>
                </a:solidFill>
              </a:rPr>
              <a:t>e </a:t>
            </a:r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угрожавајуће околности</a:t>
            </a:r>
          </a:p>
          <a:p>
            <a:r>
              <a:rPr lang="sr-Cyrl-RS" sz="3000" dirty="0">
                <a:solidFill>
                  <a:schemeClr val="accent2">
                    <a:lumMod val="50000"/>
                  </a:schemeClr>
                </a:solidFill>
              </a:rPr>
              <a:t>Трајаће неко време, и то ће проћи!</a:t>
            </a:r>
          </a:p>
        </p:txBody>
      </p:sp>
    </p:spTree>
    <p:extLst>
      <p:ext uri="{BB962C8B-B14F-4D97-AF65-F5344CB8AC3E}">
        <p14:creationId xmlns:p14="http://schemas.microsoft.com/office/powerpoint/2010/main" xmlns="" val="59896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27" y="513907"/>
            <a:ext cx="8596668" cy="1320800"/>
          </a:xfrm>
        </p:spPr>
        <p:txBody>
          <a:bodyPr>
            <a:normAutofit/>
          </a:bodyPr>
          <a:lstStyle/>
          <a:p>
            <a:r>
              <a:rPr lang="sr-Cyrl-RS" sz="6000" dirty="0">
                <a:solidFill>
                  <a:schemeClr val="accent2">
                    <a:lumMod val="50000"/>
                  </a:schemeClr>
                </a:solidFill>
              </a:rPr>
              <a:t>Задржи осмех на лицу</a:t>
            </a:r>
            <a:r>
              <a:rPr lang="sr-Latn-RS" sz="6000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r>
              <a:rPr lang="sr-Cyrl-RS" sz="6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41"/>
          <a:stretch/>
        </p:blipFill>
        <p:spPr>
          <a:xfrm>
            <a:off x="2425334" y="1749068"/>
            <a:ext cx="4532603" cy="510893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E1DE22-08B6-44C7-A9CC-5EF9B510D20E}"/>
              </a:ext>
            </a:extLst>
          </p:cNvPr>
          <p:cNvSpPr txBox="1"/>
          <p:nvPr/>
        </p:nvSpPr>
        <p:spPr>
          <a:xfrm>
            <a:off x="6957937" y="5495925"/>
            <a:ext cx="4270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Зорица Панић,</a:t>
            </a:r>
          </a:p>
          <a:p>
            <a:r>
              <a:rPr lang="sr-Cyrl-RS" dirty="0"/>
              <a:t>твој школски психолог</a:t>
            </a:r>
          </a:p>
          <a:p>
            <a:r>
              <a:rPr lang="en-US" dirty="0"/>
              <a:t>panicgoga@gmail.com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37196273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209</Words>
  <Application>Microsoft Office PowerPoint</Application>
  <PresentationFormat>Custom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Стрес  Шта нам се догађа?</vt:lpstr>
      <vt:lpstr>Опасне и угрожавајуће ситуације изазивају различите реакције </vt:lpstr>
      <vt:lpstr>Осећајне реакције </vt:lpstr>
      <vt:lpstr>Мисаоне реакције </vt:lpstr>
      <vt:lpstr>Телесне реакције </vt:lpstr>
      <vt:lpstr>Реакције у понашању</vt:lpstr>
      <vt:lpstr>Важно</vt:lpstr>
      <vt:lpstr>Задржи осмех на лицу!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 нам се догађа?</dc:title>
  <dc:creator>Marko Panic</dc:creator>
  <cp:lastModifiedBy>Hp Zbook G2</cp:lastModifiedBy>
  <cp:revision>19</cp:revision>
  <dcterms:created xsi:type="dcterms:W3CDTF">2020-03-27T21:20:57Z</dcterms:created>
  <dcterms:modified xsi:type="dcterms:W3CDTF">2023-09-16T20:21:52Z</dcterms:modified>
</cp:coreProperties>
</file>